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t>18/04/1441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43608" y="620688"/>
            <a:ext cx="7795592" cy="5472608"/>
          </a:xfrm>
        </p:spPr>
        <p:txBody>
          <a:bodyPr>
            <a:normAutofit fontScale="925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sz="2800" dirty="0" smtClean="0">
              <a:solidFill>
                <a:srgbClr val="000000"/>
              </a:solidFill>
              <a:latin typeface="Times New Roman"/>
            </a:endParaRPr>
          </a:p>
          <a:p>
            <a:r>
              <a:rPr lang="en-US" sz="2800" dirty="0" smtClean="0">
                <a:solidFill>
                  <a:srgbClr val="000000"/>
                </a:solidFill>
                <a:latin typeface="Times New Roman"/>
              </a:rPr>
              <a:t>Figure </a:t>
            </a:r>
            <a:r>
              <a:rPr lang="en-US" sz="2800" dirty="0">
                <a:solidFill>
                  <a:srgbClr val="000000"/>
                </a:solidFill>
                <a:latin typeface="Times New Roman"/>
              </a:rPr>
              <a:t>25 finding the amounts of phases using lever rule </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548680"/>
            <a:ext cx="54006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806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404364"/>
            <a:ext cx="7101408" cy="5976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9550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76672"/>
            <a:ext cx="7560840"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5653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548680"/>
            <a:ext cx="7890080" cy="5699720"/>
          </a:xfrm>
        </p:spPr>
        <p:txBody>
          <a:bodyPr>
            <a:normAutofit fontScale="77500" lnSpcReduction="20000"/>
          </a:bodyPr>
          <a:lstStyle/>
          <a:p>
            <a:pPr marL="82296" indent="0">
              <a:buNone/>
            </a:pPr>
            <a:r>
              <a:rPr lang="en-US" b="1" dirty="0">
                <a:solidFill>
                  <a:srgbClr val="000000"/>
                </a:solidFill>
                <a:latin typeface="Times New Roman"/>
              </a:rPr>
              <a:t>Example: </a:t>
            </a:r>
            <a:endParaRPr lang="en-US" dirty="0">
              <a:solidFill>
                <a:srgbClr val="000000"/>
              </a:solidFill>
              <a:latin typeface="Times New Roman"/>
            </a:endParaRPr>
          </a:p>
          <a:p>
            <a:pPr marL="82296" indent="0">
              <a:buNone/>
            </a:pPr>
            <a:r>
              <a:rPr lang="en-US" dirty="0">
                <a:solidFill>
                  <a:srgbClr val="000000"/>
                </a:solidFill>
                <a:latin typeface="Times New Roman"/>
              </a:rPr>
              <a:t>Calculate the amount of each phase present in 1 kg of a 50 wt.% Ni- 50 wt.% Cu alloy at a) 1400°C, b) 1300°C and c) 1200°C. </a:t>
            </a:r>
          </a:p>
          <a:p>
            <a:pPr marL="82296" indent="0">
              <a:buNone/>
            </a:pPr>
            <a:r>
              <a:rPr lang="en-US" dirty="0">
                <a:solidFill>
                  <a:srgbClr val="000000"/>
                </a:solidFill>
                <a:latin typeface="Times New Roman"/>
              </a:rPr>
              <a:t>a) For a 50 wt.% Ni- 50 wt.% Cu alloy at 1400°C, we are in the liquid (L) region of the phase diagram. Therefore, we have 1 kg of liquid (L). </a:t>
            </a:r>
          </a:p>
          <a:p>
            <a:pPr marL="82296" indent="0">
              <a:buNone/>
            </a:pPr>
            <a:r>
              <a:rPr lang="en-US" dirty="0">
                <a:solidFill>
                  <a:srgbClr val="000000"/>
                </a:solidFill>
                <a:latin typeface="Times New Roman"/>
              </a:rPr>
              <a:t>b) For a 50 wt.% Ni- 50 wt.% Cu alloy at 1300°C, we are in the solid + liquid (α+L) region of the phase diagram. Here we must use the lever rule to calculate the mass fraction of each phase. Unfortunately, figure 10.2 does not contain an insert enlarging the α+L region of the phase diagram, so accurate reading of this figure is difficult. However, if we draw a tie line across the α+L region at 1300°C, the endpoints are at about 45 wt.% Ni and 60 wt.% Ni. Therefore, the mass fractions are: </a:t>
            </a:r>
            <a:endParaRPr lang="en-US" dirty="0"/>
          </a:p>
        </p:txBody>
      </p:sp>
    </p:spTree>
    <p:extLst>
      <p:ext uri="{BB962C8B-B14F-4D97-AF65-F5344CB8AC3E}">
        <p14:creationId xmlns:p14="http://schemas.microsoft.com/office/powerpoint/2010/main" val="539479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1447800"/>
            <a:ext cx="7498080" cy="5005536"/>
          </a:xfrm>
        </p:spPr>
        <p:txBody>
          <a:bodyPr>
            <a:normAutofit fontScale="70000" lnSpcReduction="20000"/>
          </a:bodyPr>
          <a:lstStyle/>
          <a:p>
            <a:pPr marL="82296" indent="0">
              <a:buNone/>
            </a:pPr>
            <a:endParaRPr lang="en-US" dirty="0" smtClean="0"/>
          </a:p>
          <a:p>
            <a:pPr marL="82296" indent="0">
              <a:buNone/>
            </a:pPr>
            <a:endParaRPr lang="en-US" dirty="0"/>
          </a:p>
          <a:p>
            <a:pPr marL="82296" indent="0">
              <a:buNone/>
            </a:pPr>
            <a:endParaRPr lang="en-US" sz="3400" dirty="0" smtClean="0">
              <a:solidFill>
                <a:srgbClr val="000000"/>
              </a:solidFill>
              <a:latin typeface="Times New Roman"/>
            </a:endParaRPr>
          </a:p>
          <a:p>
            <a:pPr marL="82296" indent="0">
              <a:buNone/>
            </a:pPr>
            <a:r>
              <a:rPr lang="en-US" sz="3400" dirty="0" smtClean="0">
                <a:solidFill>
                  <a:srgbClr val="000000"/>
                </a:solidFill>
                <a:latin typeface="Times New Roman"/>
              </a:rPr>
              <a:t>Note </a:t>
            </a:r>
            <a:r>
              <a:rPr lang="en-US" sz="3400" dirty="0">
                <a:solidFill>
                  <a:srgbClr val="000000"/>
                </a:solidFill>
                <a:latin typeface="Times New Roman"/>
              </a:rPr>
              <a:t>that when determining the mass fraction of the liquid (solid) phase, the numerator contains the composition of the solid (liquid) phase. This seems backwards to some people, and they refer to the lever rule as the inverse lever rule to remind themselves of this. To ensure that you get the correct answer, you should always look at the problem visually and determine which mass fraction is larger. Then you can check the answer. In addition, the two mass fractions (0.67 and 0.33) must add to 1. </a:t>
            </a:r>
          </a:p>
          <a:p>
            <a:pPr marL="82296" indent="0">
              <a:buNone/>
            </a:pPr>
            <a:r>
              <a:rPr lang="en-US" sz="3400" dirty="0">
                <a:solidFill>
                  <a:srgbClr val="000000"/>
                </a:solidFill>
                <a:latin typeface="Times New Roman"/>
              </a:rPr>
              <a:t>c) For a 50 wt.% Ni- 50 wt.% Cu alloy at 1200°C, we are in the solid (α) region of the phase diagram. Therefore, we have 1 kg of solid (α). </a:t>
            </a:r>
            <a:endParaRPr lang="en-US" sz="34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84490"/>
            <a:ext cx="5976664"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4471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476672"/>
            <a:ext cx="7890080" cy="6048672"/>
          </a:xfrm>
        </p:spPr>
        <p:txBody>
          <a:bodyPr>
            <a:normAutofit/>
          </a:bodyPr>
          <a:lstStyle/>
          <a:p>
            <a:pPr marL="82296" indent="0">
              <a:buNone/>
            </a:pPr>
            <a:r>
              <a:rPr lang="en-US" sz="2000" b="1" dirty="0">
                <a:solidFill>
                  <a:srgbClr val="000000"/>
                </a:solidFill>
                <a:latin typeface="Times New Roman"/>
              </a:rPr>
              <a:t>6 BINARY EUTECTIC SYSTEMS </a:t>
            </a:r>
            <a:endParaRPr lang="en-US" sz="2000" dirty="0">
              <a:solidFill>
                <a:srgbClr val="000000"/>
              </a:solidFill>
              <a:latin typeface="Times New Roman"/>
            </a:endParaRPr>
          </a:p>
          <a:p>
            <a:pPr marL="82296" indent="0">
              <a:buNone/>
            </a:pPr>
            <a:r>
              <a:rPr lang="en-US" sz="2000" dirty="0">
                <a:solidFill>
                  <a:srgbClr val="000000"/>
                </a:solidFill>
                <a:latin typeface="Times New Roman"/>
              </a:rPr>
              <a:t>Another type of common and relatively simple phase diagram found for binary alloys is shown in Figure 26 for the copper–silver system; this is known as </a:t>
            </a:r>
            <a:r>
              <a:rPr lang="en-US" sz="2000" b="1" dirty="0">
                <a:solidFill>
                  <a:srgbClr val="000000"/>
                </a:solidFill>
                <a:latin typeface="Times New Roman"/>
              </a:rPr>
              <a:t>a binary eutectic phase </a:t>
            </a:r>
            <a:r>
              <a:rPr lang="en-US" sz="2000" dirty="0">
                <a:solidFill>
                  <a:srgbClr val="000000"/>
                </a:solidFill>
                <a:latin typeface="Times New Roman"/>
              </a:rPr>
              <a:t>diagram. A number of features of this phase diagram are important. First, three single-phase regions are found on the diagram: α , β and liquid. The α phase is a solid solution rich in copper; it has silver as the solute component and an FCC crystal structure. The β phase solid solution also has an FCC structure, but copper is the solute. Pure copper and pure silver are also considered to be α and β phases, respectively. </a:t>
            </a:r>
          </a:p>
          <a:p>
            <a:pPr marL="82296" indent="0">
              <a:buNone/>
            </a:pPr>
            <a:r>
              <a:rPr lang="en-US" sz="2000" dirty="0">
                <a:solidFill>
                  <a:srgbClr val="000000"/>
                </a:solidFill>
                <a:latin typeface="Times New Roman"/>
              </a:rPr>
              <a:t>Thus, the solubility in each of these solid phases is limited, in that at any temperature below line BEG only a limited concentration of silver will dissolve in copper (for the α phase), and similarly for copper in silver (for the β phase). The solubility limit for the phase corresponds to the boundary line, </a:t>
            </a:r>
            <a:r>
              <a:rPr lang="en-US" sz="2000" dirty="0" err="1">
                <a:solidFill>
                  <a:srgbClr val="000000"/>
                </a:solidFill>
                <a:latin typeface="Times New Roman"/>
              </a:rPr>
              <a:t>labelled</a:t>
            </a:r>
            <a:r>
              <a:rPr lang="en-US" sz="2000" dirty="0">
                <a:solidFill>
                  <a:srgbClr val="000000"/>
                </a:solidFill>
                <a:latin typeface="Times New Roman"/>
              </a:rPr>
              <a:t> CBA, between the α /(α +β) and α / (α+L) phase regions; it increases with temperature to a maximum [8.0 </a:t>
            </a:r>
            <a:r>
              <a:rPr lang="en-US" sz="2000" dirty="0" err="1">
                <a:solidFill>
                  <a:srgbClr val="000000"/>
                </a:solidFill>
                <a:latin typeface="Times New Roman"/>
              </a:rPr>
              <a:t>wt</a:t>
            </a:r>
            <a:r>
              <a:rPr lang="en-US" sz="2000" dirty="0">
                <a:solidFill>
                  <a:srgbClr val="000000"/>
                </a:solidFill>
                <a:latin typeface="Times New Roman"/>
              </a:rPr>
              <a:t>% Ag at (779 </a:t>
            </a:r>
            <a:r>
              <a:rPr lang="en-US" sz="2000" dirty="0" err="1">
                <a:solidFill>
                  <a:srgbClr val="000000"/>
                </a:solidFill>
                <a:latin typeface="Times New Roman"/>
              </a:rPr>
              <a:t>oC</a:t>
            </a:r>
            <a:r>
              <a:rPr lang="en-US" sz="2000" dirty="0">
                <a:solidFill>
                  <a:srgbClr val="000000"/>
                </a:solidFill>
                <a:latin typeface="Times New Roman"/>
              </a:rPr>
              <a:t> )] at point </a:t>
            </a:r>
            <a:r>
              <a:rPr lang="en-US" sz="2000" i="1" dirty="0">
                <a:solidFill>
                  <a:srgbClr val="000000"/>
                </a:solidFill>
                <a:latin typeface="Times New Roman"/>
              </a:rPr>
              <a:t>B</a:t>
            </a:r>
            <a:r>
              <a:rPr lang="en-US" sz="2000" dirty="0">
                <a:solidFill>
                  <a:srgbClr val="000000"/>
                </a:solidFill>
                <a:latin typeface="Times New Roman"/>
              </a:rPr>
              <a:t>, and decreases back to zero at the melting temperature of pure copper, point </a:t>
            </a:r>
            <a:r>
              <a:rPr lang="en-US" sz="2000" i="1" dirty="0">
                <a:solidFill>
                  <a:srgbClr val="000000"/>
                </a:solidFill>
                <a:latin typeface="Times New Roman"/>
              </a:rPr>
              <a:t>A </a:t>
            </a:r>
            <a:r>
              <a:rPr lang="en-US" sz="2000" dirty="0">
                <a:solidFill>
                  <a:srgbClr val="000000"/>
                </a:solidFill>
                <a:latin typeface="Times New Roman"/>
              </a:rPr>
              <a:t>(1085 </a:t>
            </a:r>
            <a:r>
              <a:rPr lang="en-US" sz="2000" dirty="0" err="1">
                <a:solidFill>
                  <a:srgbClr val="000000"/>
                </a:solidFill>
                <a:latin typeface="Times New Roman"/>
              </a:rPr>
              <a:t>oC</a:t>
            </a:r>
            <a:r>
              <a:rPr lang="en-US" sz="2000" dirty="0">
                <a:solidFill>
                  <a:srgbClr val="000000"/>
                </a:solidFill>
                <a:latin typeface="Times New Roman"/>
              </a:rPr>
              <a:t> ). </a:t>
            </a:r>
            <a:endParaRPr lang="en-US" sz="2000" dirty="0"/>
          </a:p>
        </p:txBody>
      </p:sp>
    </p:spTree>
    <p:extLst>
      <p:ext uri="{BB962C8B-B14F-4D97-AF65-F5344CB8AC3E}">
        <p14:creationId xmlns:p14="http://schemas.microsoft.com/office/powerpoint/2010/main" val="3468417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476672"/>
            <a:ext cx="7890080" cy="5904656"/>
          </a:xfrm>
        </p:spPr>
        <p:txBody>
          <a:bodyPr>
            <a:normAutofit fontScale="85000" lnSpcReduction="20000"/>
          </a:bodyPr>
          <a:lstStyle/>
          <a:p>
            <a:pPr marL="82296" indent="0">
              <a:buNone/>
            </a:pPr>
            <a:r>
              <a:rPr lang="en-US" dirty="0">
                <a:solidFill>
                  <a:srgbClr val="000000"/>
                </a:solidFill>
                <a:latin typeface="Times New Roman"/>
              </a:rPr>
              <a:t>At temperatures below (779 </a:t>
            </a:r>
            <a:r>
              <a:rPr lang="en-US" sz="1800" dirty="0" err="1">
                <a:solidFill>
                  <a:srgbClr val="000000"/>
                </a:solidFill>
                <a:latin typeface="Times New Roman"/>
              </a:rPr>
              <a:t>o</a:t>
            </a:r>
            <a:r>
              <a:rPr lang="en-US" dirty="0" err="1">
                <a:solidFill>
                  <a:srgbClr val="000000"/>
                </a:solidFill>
                <a:latin typeface="Times New Roman"/>
              </a:rPr>
              <a:t>C</a:t>
            </a:r>
            <a:r>
              <a:rPr lang="en-US" dirty="0">
                <a:solidFill>
                  <a:srgbClr val="000000"/>
                </a:solidFill>
                <a:latin typeface="Times New Roman"/>
              </a:rPr>
              <a:t>), the solid solubility limit line separating the α and α+β phase regions is termed </a:t>
            </a:r>
            <a:r>
              <a:rPr lang="en-US" b="1" dirty="0">
                <a:solidFill>
                  <a:srgbClr val="000000"/>
                </a:solidFill>
                <a:latin typeface="Times New Roman"/>
              </a:rPr>
              <a:t>a </a:t>
            </a:r>
            <a:r>
              <a:rPr lang="en-US" b="1" dirty="0" err="1">
                <a:solidFill>
                  <a:srgbClr val="000000"/>
                </a:solidFill>
                <a:latin typeface="Times New Roman"/>
              </a:rPr>
              <a:t>solvus</a:t>
            </a:r>
            <a:r>
              <a:rPr lang="en-US" b="1" dirty="0">
                <a:solidFill>
                  <a:srgbClr val="000000"/>
                </a:solidFill>
                <a:latin typeface="Times New Roman"/>
              </a:rPr>
              <a:t> line</a:t>
            </a:r>
            <a:r>
              <a:rPr lang="en-US" dirty="0">
                <a:solidFill>
                  <a:srgbClr val="000000"/>
                </a:solidFill>
                <a:latin typeface="Times New Roman"/>
              </a:rPr>
              <a:t>; the boundary </a:t>
            </a:r>
            <a:r>
              <a:rPr lang="en-US" i="1" dirty="0">
                <a:solidFill>
                  <a:srgbClr val="000000"/>
                </a:solidFill>
                <a:latin typeface="Times New Roman"/>
              </a:rPr>
              <a:t>AB </a:t>
            </a:r>
            <a:r>
              <a:rPr lang="en-US" dirty="0">
                <a:solidFill>
                  <a:srgbClr val="000000"/>
                </a:solidFill>
                <a:latin typeface="Times New Roman"/>
              </a:rPr>
              <a:t>between the and fields is the solidus line, as indicated in Figure 26. For the phase, both </a:t>
            </a:r>
            <a:r>
              <a:rPr lang="en-US" dirty="0" err="1">
                <a:solidFill>
                  <a:srgbClr val="000000"/>
                </a:solidFill>
                <a:latin typeface="Times New Roman"/>
              </a:rPr>
              <a:t>solvus</a:t>
            </a:r>
            <a:r>
              <a:rPr lang="en-US" dirty="0">
                <a:solidFill>
                  <a:srgbClr val="000000"/>
                </a:solidFill>
                <a:latin typeface="Times New Roman"/>
              </a:rPr>
              <a:t> and solidus lines also exist, </a:t>
            </a:r>
            <a:r>
              <a:rPr lang="en-US" i="1" dirty="0">
                <a:solidFill>
                  <a:srgbClr val="000000"/>
                </a:solidFill>
                <a:latin typeface="Times New Roman"/>
              </a:rPr>
              <a:t>HG </a:t>
            </a:r>
            <a:r>
              <a:rPr lang="en-US" dirty="0">
                <a:solidFill>
                  <a:srgbClr val="000000"/>
                </a:solidFill>
                <a:latin typeface="Times New Roman"/>
              </a:rPr>
              <a:t>and </a:t>
            </a:r>
            <a:r>
              <a:rPr lang="en-US" i="1" dirty="0">
                <a:solidFill>
                  <a:srgbClr val="000000"/>
                </a:solidFill>
                <a:latin typeface="Times New Roman"/>
              </a:rPr>
              <a:t>GF</a:t>
            </a:r>
            <a:r>
              <a:rPr lang="en-US" dirty="0">
                <a:solidFill>
                  <a:srgbClr val="000000"/>
                </a:solidFill>
                <a:latin typeface="Times New Roman"/>
              </a:rPr>
              <a:t>, respectively, as shown. The maximum solubility of copper in the phase, point </a:t>
            </a:r>
            <a:r>
              <a:rPr lang="en-US" i="1" dirty="0">
                <a:solidFill>
                  <a:srgbClr val="000000"/>
                </a:solidFill>
                <a:latin typeface="Times New Roman"/>
              </a:rPr>
              <a:t>G </a:t>
            </a:r>
            <a:r>
              <a:rPr lang="en-US" dirty="0">
                <a:solidFill>
                  <a:srgbClr val="000000"/>
                </a:solidFill>
                <a:latin typeface="Times New Roman"/>
              </a:rPr>
              <a:t>(8.8 </a:t>
            </a:r>
            <a:r>
              <a:rPr lang="en-US" dirty="0" err="1">
                <a:solidFill>
                  <a:srgbClr val="000000"/>
                </a:solidFill>
                <a:latin typeface="Times New Roman"/>
              </a:rPr>
              <a:t>wt</a:t>
            </a:r>
            <a:r>
              <a:rPr lang="en-US" dirty="0">
                <a:solidFill>
                  <a:srgbClr val="000000"/>
                </a:solidFill>
                <a:latin typeface="Times New Roman"/>
              </a:rPr>
              <a:t>% Cu), also occurs at (779 </a:t>
            </a:r>
            <a:r>
              <a:rPr lang="en-US" sz="1800" b="1" dirty="0" err="1">
                <a:solidFill>
                  <a:srgbClr val="000000"/>
                </a:solidFill>
                <a:latin typeface="Times New Roman"/>
              </a:rPr>
              <a:t>o</a:t>
            </a:r>
            <a:r>
              <a:rPr lang="en-US" b="1" dirty="0" err="1">
                <a:solidFill>
                  <a:srgbClr val="000000"/>
                </a:solidFill>
                <a:latin typeface="Times New Roman"/>
              </a:rPr>
              <a:t>C</a:t>
            </a:r>
            <a:r>
              <a:rPr lang="en-US" dirty="0">
                <a:solidFill>
                  <a:srgbClr val="000000"/>
                </a:solidFill>
                <a:latin typeface="Times New Roman"/>
              </a:rPr>
              <a:t>). This horizontal line </a:t>
            </a:r>
            <a:r>
              <a:rPr lang="en-US" i="1" dirty="0">
                <a:solidFill>
                  <a:srgbClr val="000000"/>
                </a:solidFill>
                <a:latin typeface="Times New Roman"/>
              </a:rPr>
              <a:t>BEG</a:t>
            </a:r>
            <a:r>
              <a:rPr lang="en-US" dirty="0">
                <a:solidFill>
                  <a:srgbClr val="000000"/>
                </a:solidFill>
                <a:latin typeface="Times New Roman"/>
              </a:rPr>
              <a:t>, which is parallel to the composition axis and extends between these maximum solubility positions, may also be considered a solidus line; it represents the lowest temperature at which a liquid phase may exist for any copper–silver alloy that is at equilibrium. </a:t>
            </a:r>
          </a:p>
          <a:p>
            <a:pPr marL="82296" indent="0">
              <a:buNone/>
            </a:pPr>
            <a:r>
              <a:rPr lang="en-US" dirty="0">
                <a:solidFill>
                  <a:srgbClr val="000000"/>
                </a:solidFill>
                <a:latin typeface="Times New Roman"/>
              </a:rPr>
              <a:t>An important reaction can be seen for this alloy of composition C</a:t>
            </a:r>
            <a:r>
              <a:rPr lang="en-US" sz="1800" dirty="0">
                <a:solidFill>
                  <a:srgbClr val="000000"/>
                </a:solidFill>
                <a:latin typeface="Times New Roman"/>
              </a:rPr>
              <a:t>E </a:t>
            </a:r>
            <a:r>
              <a:rPr lang="en-US" dirty="0">
                <a:solidFill>
                  <a:srgbClr val="000000"/>
                </a:solidFill>
                <a:latin typeface="Times New Roman"/>
              </a:rPr>
              <a:t>as it changes temperature in passing through T</a:t>
            </a:r>
            <a:r>
              <a:rPr lang="en-US" sz="1800" dirty="0">
                <a:solidFill>
                  <a:srgbClr val="000000"/>
                </a:solidFill>
                <a:latin typeface="Times New Roman"/>
              </a:rPr>
              <a:t>E </a:t>
            </a:r>
            <a:r>
              <a:rPr lang="en-US" dirty="0">
                <a:solidFill>
                  <a:srgbClr val="000000"/>
                </a:solidFill>
                <a:latin typeface="Times New Roman"/>
              </a:rPr>
              <a:t>;which is known as </a:t>
            </a:r>
            <a:r>
              <a:rPr lang="en-US" b="1" dirty="0">
                <a:solidFill>
                  <a:srgbClr val="000000"/>
                </a:solidFill>
                <a:latin typeface="Times New Roman"/>
              </a:rPr>
              <a:t>Eutectic reaction </a:t>
            </a:r>
            <a:r>
              <a:rPr lang="en-US" dirty="0">
                <a:solidFill>
                  <a:srgbClr val="000000"/>
                </a:solidFill>
                <a:latin typeface="Times New Roman"/>
              </a:rPr>
              <a:t>and it can be written as shown below: </a:t>
            </a:r>
            <a:endParaRPr lang="en-US" dirty="0"/>
          </a:p>
        </p:txBody>
      </p:sp>
    </p:spTree>
    <p:extLst>
      <p:ext uri="{BB962C8B-B14F-4D97-AF65-F5344CB8AC3E}">
        <p14:creationId xmlns:p14="http://schemas.microsoft.com/office/powerpoint/2010/main" val="737784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82296" indent="0">
              <a:buNone/>
            </a:pPr>
            <a:endParaRPr lang="en-US" sz="2400" dirty="0" smtClean="0">
              <a:solidFill>
                <a:srgbClr val="000000"/>
              </a:solidFill>
              <a:latin typeface="Times New Roman"/>
            </a:endParaRPr>
          </a:p>
          <a:p>
            <a:pPr marL="82296" indent="0">
              <a:buNone/>
            </a:pPr>
            <a:r>
              <a:rPr lang="en-US" sz="2400" dirty="0" smtClean="0">
                <a:solidFill>
                  <a:srgbClr val="000000"/>
                </a:solidFill>
                <a:latin typeface="Times New Roman"/>
              </a:rPr>
              <a:t>Upon </a:t>
            </a:r>
            <a:r>
              <a:rPr lang="en-US" sz="2400" dirty="0">
                <a:solidFill>
                  <a:srgbClr val="000000"/>
                </a:solidFill>
                <a:latin typeface="Times New Roman"/>
              </a:rPr>
              <a:t>cooling, a liquid phase is transformed into the two solid α and β phases at the temperature TE; the opposite reaction occurs upon heating. This is called </a:t>
            </a:r>
            <a:r>
              <a:rPr lang="en-US" sz="2400" b="1" dirty="0">
                <a:solidFill>
                  <a:srgbClr val="000000"/>
                </a:solidFill>
                <a:latin typeface="Times New Roman"/>
              </a:rPr>
              <a:t>a eutectic reaction (eutectic means easily melted), </a:t>
            </a:r>
            <a:r>
              <a:rPr lang="en-US" sz="2400" dirty="0">
                <a:solidFill>
                  <a:srgbClr val="000000"/>
                </a:solidFill>
                <a:latin typeface="Times New Roman"/>
              </a:rPr>
              <a:t>CE and TE and represent the eutectic composition and temperature, respectively; and are the respective compositions of the α and β phases at TE .Thus, for the copper–silver system, the eutectic reaction, Equation 9.8, may be written as follows: </a:t>
            </a:r>
            <a:endParaRPr lang="en-US" sz="2400" dirty="0" smtClean="0">
              <a:solidFill>
                <a:srgbClr val="000000"/>
              </a:solidFill>
              <a:latin typeface="Times New Roman"/>
            </a:endParaRPr>
          </a:p>
          <a:p>
            <a:pPr marL="82296" indent="0">
              <a:buNone/>
            </a:pPr>
            <a:endParaRPr lang="en-US" sz="2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79303"/>
            <a:ext cx="6166470" cy="1240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5373216"/>
            <a:ext cx="6137268" cy="1106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58168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TotalTime>
  <Words>846</Words>
  <Application>Microsoft Office PowerPoint</Application>
  <PresentationFormat>عرض على الشاشة (3:4)‏</PresentationFormat>
  <Paragraphs>28</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انقلاب</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wassan</dc:creator>
  <cp:lastModifiedBy>DR.Ahmed Saker 2O11</cp:lastModifiedBy>
  <cp:revision>2</cp:revision>
  <dcterms:created xsi:type="dcterms:W3CDTF">2019-12-15T08:37:39Z</dcterms:created>
  <dcterms:modified xsi:type="dcterms:W3CDTF">2019-12-15T08:51:42Z</dcterms:modified>
</cp:coreProperties>
</file>